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6"/>
  </p:notesMasterIdLst>
  <p:sldIdLst>
    <p:sldId id="260" r:id="rId5"/>
  </p:sldIdLst>
  <p:sldSz cx="6858000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5160"/>
    <a:srgbClr val="EFF3D5"/>
    <a:srgbClr val="68829E"/>
    <a:srgbClr val="E5EBBB"/>
    <a:srgbClr val="D7E098"/>
    <a:srgbClr val="AEBD38"/>
    <a:srgbClr val="598234"/>
    <a:srgbClr val="A6D18B"/>
    <a:srgbClr val="F6FAF4"/>
    <a:srgbClr val="41C7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86" autoAdjust="0"/>
    <p:restoredTop sz="94660"/>
  </p:normalViewPr>
  <p:slideViewPr>
    <p:cSldViewPr snapToGrid="0">
      <p:cViewPr varScale="1">
        <p:scale>
          <a:sx n="57" d="100"/>
          <a:sy n="57" d="100"/>
        </p:scale>
        <p:origin x="3582" y="60"/>
      </p:cViewPr>
      <p:guideLst>
        <p:guide orient="horz" pos="43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76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orica Scerbina" userId="0f6d29d0-0191-40d1-b46b-5f0dd9b80d87" providerId="ADAL" clId="{75A1E6E3-5D95-40C6-958C-6C3FF6E8D8D3}"/>
    <pc:docChg chg="custSel modSld">
      <pc:chgData name="Viorica Scerbina" userId="0f6d29d0-0191-40d1-b46b-5f0dd9b80d87" providerId="ADAL" clId="{75A1E6E3-5D95-40C6-958C-6C3FF6E8D8D3}" dt="2022-11-07T13:42:15.352" v="43" actId="20577"/>
      <pc:docMkLst>
        <pc:docMk/>
      </pc:docMkLst>
      <pc:sldChg chg="addSp delSp modSp mod">
        <pc:chgData name="Viorica Scerbina" userId="0f6d29d0-0191-40d1-b46b-5f0dd9b80d87" providerId="ADAL" clId="{75A1E6E3-5D95-40C6-958C-6C3FF6E8D8D3}" dt="2022-11-07T13:42:15.352" v="43" actId="20577"/>
        <pc:sldMkLst>
          <pc:docMk/>
          <pc:sldMk cId="2664721861" sldId="260"/>
        </pc:sldMkLst>
        <pc:spChg chg="add mod">
          <ac:chgData name="Viorica Scerbina" userId="0f6d29d0-0191-40d1-b46b-5f0dd9b80d87" providerId="ADAL" clId="{75A1E6E3-5D95-40C6-958C-6C3FF6E8D8D3}" dt="2022-11-07T13:14:11.216" v="2" actId="1076"/>
          <ac:spMkLst>
            <pc:docMk/>
            <pc:sldMk cId="2664721861" sldId="260"/>
            <ac:spMk id="2" creationId="{4764BFE7-9A1D-BDF3-5647-AD89E22030EC}"/>
          </ac:spMkLst>
        </pc:spChg>
        <pc:spChg chg="mod">
          <ac:chgData name="Viorica Scerbina" userId="0f6d29d0-0191-40d1-b46b-5f0dd9b80d87" providerId="ADAL" clId="{75A1E6E3-5D95-40C6-958C-6C3FF6E8D8D3}" dt="2022-11-07T13:27:59.962" v="40" actId="123"/>
          <ac:spMkLst>
            <pc:docMk/>
            <pc:sldMk cId="2664721861" sldId="260"/>
            <ac:spMk id="3" creationId="{A0836D69-43D3-49CF-B55D-6654525F8516}"/>
          </ac:spMkLst>
        </pc:spChg>
        <pc:spChg chg="mod">
          <ac:chgData name="Viorica Scerbina" userId="0f6d29d0-0191-40d1-b46b-5f0dd9b80d87" providerId="ADAL" clId="{75A1E6E3-5D95-40C6-958C-6C3FF6E8D8D3}" dt="2022-11-07T13:26:58.003" v="34" actId="20577"/>
          <ac:spMkLst>
            <pc:docMk/>
            <pc:sldMk cId="2664721861" sldId="260"/>
            <ac:spMk id="29" creationId="{95A27EEE-58D8-4329-A3C8-FD0BBEF4A1DD}"/>
          </ac:spMkLst>
        </pc:spChg>
        <pc:spChg chg="mod">
          <ac:chgData name="Viorica Scerbina" userId="0f6d29d0-0191-40d1-b46b-5f0dd9b80d87" providerId="ADAL" clId="{75A1E6E3-5D95-40C6-958C-6C3FF6E8D8D3}" dt="2022-11-07T13:42:13.524" v="42" actId="20577"/>
          <ac:spMkLst>
            <pc:docMk/>
            <pc:sldMk cId="2664721861" sldId="260"/>
            <ac:spMk id="45" creationId="{5162E6CF-AAD1-4DDC-97ED-EB74FCE4C531}"/>
          </ac:spMkLst>
        </pc:spChg>
        <pc:spChg chg="mod">
          <ac:chgData name="Viorica Scerbina" userId="0f6d29d0-0191-40d1-b46b-5f0dd9b80d87" providerId="ADAL" clId="{75A1E6E3-5D95-40C6-958C-6C3FF6E8D8D3}" dt="2022-11-07T13:42:15.352" v="43" actId="20577"/>
          <ac:spMkLst>
            <pc:docMk/>
            <pc:sldMk cId="2664721861" sldId="260"/>
            <ac:spMk id="47" creationId="{99B1BB20-E13E-40CF-A314-3A92B6E82BFC}"/>
          </ac:spMkLst>
        </pc:spChg>
        <pc:graphicFrameChg chg="mod">
          <ac:chgData name="Viorica Scerbina" userId="0f6d29d0-0191-40d1-b46b-5f0dd9b80d87" providerId="ADAL" clId="{75A1E6E3-5D95-40C6-958C-6C3FF6E8D8D3}" dt="2022-11-07T13:27:48.574" v="38" actId="14100"/>
          <ac:graphicFrameMkLst>
            <pc:docMk/>
            <pc:sldMk cId="2664721861" sldId="260"/>
            <ac:graphicFrameMk id="12" creationId="{F94A947A-0D44-4027-A16E-08A81B395CCD}"/>
          </ac:graphicFrameMkLst>
        </pc:graphicFrameChg>
        <pc:graphicFrameChg chg="mod">
          <ac:chgData name="Viorica Scerbina" userId="0f6d29d0-0191-40d1-b46b-5f0dd9b80d87" providerId="ADAL" clId="{75A1E6E3-5D95-40C6-958C-6C3FF6E8D8D3}" dt="2022-11-07T13:27:52.806" v="39" actId="14100"/>
          <ac:graphicFrameMkLst>
            <pc:docMk/>
            <pc:sldMk cId="2664721861" sldId="260"/>
            <ac:graphicFrameMk id="16" creationId="{12A40B30-F74B-4030-B03E-DBC031C8006D}"/>
          </ac:graphicFrameMkLst>
        </pc:graphicFrameChg>
        <pc:graphicFrameChg chg="mod">
          <ac:chgData name="Viorica Scerbina" userId="0f6d29d0-0191-40d1-b46b-5f0dd9b80d87" providerId="ADAL" clId="{75A1E6E3-5D95-40C6-958C-6C3FF6E8D8D3}" dt="2022-11-07T13:28:11.159" v="41" actId="14100"/>
          <ac:graphicFrameMkLst>
            <pc:docMk/>
            <pc:sldMk cId="2664721861" sldId="260"/>
            <ac:graphicFrameMk id="24" creationId="{F9EFA925-4D9D-4FCC-B2B7-29871F02B959}"/>
          </ac:graphicFrameMkLst>
        </pc:graphicFrameChg>
        <pc:picChg chg="del">
          <ac:chgData name="Viorica Scerbina" userId="0f6d29d0-0191-40d1-b46b-5f0dd9b80d87" providerId="ADAL" clId="{75A1E6E3-5D95-40C6-958C-6C3FF6E8D8D3}" dt="2022-11-07T13:13:34.841" v="0" actId="478"/>
          <ac:picMkLst>
            <pc:docMk/>
            <pc:sldMk cId="2664721861" sldId="260"/>
            <ac:picMk id="21" creationId="{F2E7F69C-27F7-41EE-97ED-19C31CED80CF}"/>
          </ac:picMkLst>
        </pc:picChg>
      </pc:sldChg>
    </pc:docChg>
  </pc:docChgLst>
  <pc:docChgLst>
    <pc:chgData name="Viorica Scerbina" userId="0f6d29d0-0191-40d1-b46b-5f0dd9b80d87" providerId="ADAL" clId="{BA6D9E4E-5FD3-4D66-9B2D-A863599991C4}"/>
    <pc:docChg chg="modSld">
      <pc:chgData name="Viorica Scerbina" userId="0f6d29d0-0191-40d1-b46b-5f0dd9b80d87" providerId="ADAL" clId="{BA6D9E4E-5FD3-4D66-9B2D-A863599991C4}" dt="2023-11-07T13:49:35.499" v="5" actId="27918"/>
      <pc:docMkLst>
        <pc:docMk/>
      </pc:docMkLst>
      <pc:sldChg chg="modSp mod">
        <pc:chgData name="Viorica Scerbina" userId="0f6d29d0-0191-40d1-b46b-5f0dd9b80d87" providerId="ADAL" clId="{BA6D9E4E-5FD3-4D66-9B2D-A863599991C4}" dt="2023-11-07T13:49:35.499" v="5" actId="27918"/>
        <pc:sldMkLst>
          <pc:docMk/>
          <pc:sldMk cId="2664721861" sldId="260"/>
        </pc:sldMkLst>
        <pc:spChg chg="mod">
          <ac:chgData name="Viorica Scerbina" userId="0f6d29d0-0191-40d1-b46b-5f0dd9b80d87" providerId="ADAL" clId="{BA6D9E4E-5FD3-4D66-9B2D-A863599991C4}" dt="2023-10-25T12:05:00.326" v="0" actId="20577"/>
          <ac:spMkLst>
            <pc:docMk/>
            <pc:sldMk cId="2664721861" sldId="260"/>
            <ac:spMk id="2" creationId="{4764BFE7-9A1D-BDF3-5647-AD89E22030EC}"/>
          </ac:spMkLst>
        </pc:spChg>
        <pc:spChg chg="mod">
          <ac:chgData name="Viorica Scerbina" userId="0f6d29d0-0191-40d1-b46b-5f0dd9b80d87" providerId="ADAL" clId="{BA6D9E4E-5FD3-4D66-9B2D-A863599991C4}" dt="2023-10-25T12:05:04.017" v="1" actId="20577"/>
          <ac:spMkLst>
            <pc:docMk/>
            <pc:sldMk cId="2664721861" sldId="260"/>
            <ac:spMk id="29" creationId="{95A27EEE-58D8-4329-A3C8-FD0BBEF4A1DD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7113604549431323"/>
          <c:y val="3.7296321123388425E-2"/>
          <c:w val="0.56316933300864103"/>
          <c:h val="0.9614399181759806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Planificat</c:v>
                </c:pt>
              </c:strCache>
            </c:strRef>
          </c:tx>
          <c:spPr>
            <a:solidFill>
              <a:srgbClr val="505160">
                <a:alpha val="98824"/>
              </a:srgbClr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Собственные доходы</c:v>
                </c:pt>
                <c:pt idx="1">
                  <c:v>Трансферты из Гос. бюджета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21846800</c:v>
                </c:pt>
                <c:pt idx="1">
                  <c:v>37369100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EB6-43F4-BAB6-5B5E76A0E1AF}"/>
            </c:ext>
          </c:extLst>
        </c:ser>
        <c:ser>
          <c:idx val="1"/>
          <c:order val="1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Собственные доходы</c:v>
                </c:pt>
                <c:pt idx="1">
                  <c:v>Трансферты из Гос. бюджета</c:v>
                </c:pt>
              </c:strCache>
            </c:str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EB6-43F4-BAB6-5B5E76A0E1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45803960"/>
        <c:axId val="145848440"/>
      </c:barChart>
      <c:catAx>
        <c:axId val="1458039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5848440"/>
        <c:crosses val="autoZero"/>
        <c:auto val="0"/>
        <c:lblAlgn val="ctr"/>
        <c:lblOffset val="100"/>
        <c:noMultiLvlLbl val="0"/>
      </c:catAx>
      <c:valAx>
        <c:axId val="145848440"/>
        <c:scaling>
          <c:orientation val="minMax"/>
        </c:scaling>
        <c:delete val="1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45803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9117306458738443"/>
          <c:y val="7.3209779820408077E-2"/>
          <c:w val="0.54484925478443447"/>
          <c:h val="0.9001684820630798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Planificat</c:v>
                </c:pt>
              </c:strCache>
            </c:strRef>
          </c:tx>
          <c:spPr>
            <a:solidFill>
              <a:srgbClr val="505160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Налоги</c:v>
                </c:pt>
                <c:pt idx="1">
                  <c:v>Местные сборы и платежи</c:v>
                </c:pt>
                <c:pt idx="2">
                  <c:v>Прочие доходы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14995300</c:v>
                </c:pt>
                <c:pt idx="1">
                  <c:v>3443200</c:v>
                </c:pt>
                <c:pt idx="2">
                  <c:v>3408300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7D7-4FA6-AF7C-592F4373544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47006464"/>
        <c:axId val="147011544"/>
      </c:barChart>
      <c:catAx>
        <c:axId val="1470064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7011544"/>
        <c:crosses val="autoZero"/>
        <c:auto val="1"/>
        <c:lblAlgn val="ctr"/>
        <c:lblOffset val="100"/>
        <c:noMultiLvlLbl val="0"/>
      </c:catAx>
      <c:valAx>
        <c:axId val="14701154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4700646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5245837266783395"/>
          <c:y val="1.2474643942649272E-2"/>
          <c:w val="0.4694603631565531"/>
          <c:h val="0.9547635842174816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Planificat</c:v>
                </c:pt>
              </c:strCache>
            </c:strRef>
          </c:tx>
          <c:spPr>
            <a:solidFill>
              <a:srgbClr val="5051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Резервный фонд</c:v>
                </c:pt>
                <c:pt idx="1">
                  <c:v>Аппарат и централизованная бухгалтерия</c:v>
                </c:pt>
                <c:pt idx="2">
                  <c:v>Дорожный Фонд</c:v>
                </c:pt>
                <c:pt idx="3">
                  <c:v>Расходы не отнесенные к основным группам</c:v>
                </c:pt>
                <c:pt idx="4">
                  <c:v>Прочие услуги в обороне</c:v>
                </c:pt>
                <c:pt idx="5">
                  <c:v>Культура, молодежь и спорт</c:v>
                </c:pt>
                <c:pt idx="6">
                  <c:v>Жилищно-коммунальное хозяйство</c:v>
                </c:pt>
                <c:pt idx="7">
                  <c:v>Детский сад</c:v>
                </c:pt>
                <c:pt idx="8">
                  <c:v>Социальная защита</c:v>
                </c:pt>
              </c:strCache>
            </c:strRef>
          </c:cat>
          <c:val>
            <c:numRef>
              <c:f>Sheet1!$B$2:$B$10</c:f>
              <c:numCache>
                <c:formatCode>#,##0</c:formatCode>
                <c:ptCount val="9"/>
                <c:pt idx="0">
                  <c:v>592000</c:v>
                </c:pt>
                <c:pt idx="1">
                  <c:v>5440600</c:v>
                </c:pt>
                <c:pt idx="2">
                  <c:v>4302200</c:v>
                </c:pt>
                <c:pt idx="3">
                  <c:v>2403900</c:v>
                </c:pt>
                <c:pt idx="4">
                  <c:v>14500</c:v>
                </c:pt>
                <c:pt idx="5">
                  <c:v>5228500</c:v>
                </c:pt>
                <c:pt idx="6">
                  <c:v>5386000</c:v>
                </c:pt>
                <c:pt idx="7">
                  <c:v>31254200</c:v>
                </c:pt>
                <c:pt idx="8">
                  <c:v>4594000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813-4BB4-99D2-506F6B5FD6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45897120"/>
        <c:axId val="146494136"/>
      </c:barChart>
      <c:catAx>
        <c:axId val="1458971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6494136"/>
        <c:crosses val="autoZero"/>
        <c:auto val="1"/>
        <c:lblAlgn val="ctr"/>
        <c:lblOffset val="100"/>
        <c:noMultiLvlLbl val="0"/>
      </c:catAx>
      <c:valAx>
        <c:axId val="146494136"/>
        <c:scaling>
          <c:orientation val="minMax"/>
        </c:scaling>
        <c:delete val="1"/>
        <c:axPos val="b"/>
        <c:numFmt formatCode="#,##0" sourceLinked="1"/>
        <c:majorTickMark val="none"/>
        <c:minorTickMark val="none"/>
        <c:tickLblPos val="nextTo"/>
        <c:crossAx val="1458971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839835-6F95-480E-9257-B016EE2C7091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657475" y="1143000"/>
            <a:ext cx="15430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7CB98E-EC3E-4189-813D-BF84685A4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450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7CB98E-EC3E-4189-813D-BF84685A4F9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191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244726"/>
            <a:ext cx="5829300" cy="47752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7204076"/>
            <a:ext cx="5143500" cy="3311524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B97E-05FE-4B16-A557-75A33946204B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E810-2A03-49C2-8A5E-762CBFE70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941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B97E-05FE-4B16-A557-75A33946204B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E810-2A03-49C2-8A5E-762CBFE70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075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730250"/>
            <a:ext cx="1478756" cy="116236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730250"/>
            <a:ext cx="4350544" cy="116236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B97E-05FE-4B16-A557-75A33946204B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E810-2A03-49C2-8A5E-762CBFE70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817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B97E-05FE-4B16-A557-75A33946204B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E810-2A03-49C2-8A5E-762CBFE70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762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419479"/>
            <a:ext cx="5915025" cy="5705474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9178929"/>
            <a:ext cx="5915025" cy="3000374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B97E-05FE-4B16-A557-75A33946204B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E810-2A03-49C2-8A5E-762CBFE70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220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651250"/>
            <a:ext cx="291465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651250"/>
            <a:ext cx="291465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B97E-05FE-4B16-A557-75A33946204B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E810-2A03-49C2-8A5E-762CBFE70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578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730253"/>
            <a:ext cx="5915025" cy="2651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3362326"/>
            <a:ext cx="2901255" cy="164782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5010150"/>
            <a:ext cx="2901255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3362326"/>
            <a:ext cx="2915543" cy="164782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5010150"/>
            <a:ext cx="2915543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B97E-05FE-4B16-A557-75A33946204B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E810-2A03-49C2-8A5E-762CBFE70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292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B97E-05FE-4B16-A557-75A33946204B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E810-2A03-49C2-8A5E-762CBFE70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670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B97E-05FE-4B16-A557-75A33946204B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E810-2A03-49C2-8A5E-762CBFE70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710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914400"/>
            <a:ext cx="2211884" cy="3200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974853"/>
            <a:ext cx="3471863" cy="974725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4114800"/>
            <a:ext cx="2211884" cy="762317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B97E-05FE-4B16-A557-75A33946204B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E810-2A03-49C2-8A5E-762CBFE70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68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914400"/>
            <a:ext cx="2211884" cy="3200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974853"/>
            <a:ext cx="3471863" cy="9747250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4114800"/>
            <a:ext cx="2211884" cy="762317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B97E-05FE-4B16-A557-75A33946204B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E810-2A03-49C2-8A5E-762CBFE70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124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730253"/>
            <a:ext cx="5915025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651250"/>
            <a:ext cx="5915025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2712703"/>
            <a:ext cx="154305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0B97E-05FE-4B16-A557-75A33946204B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2712703"/>
            <a:ext cx="2314575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2712703"/>
            <a:ext cx="154305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2E810-2A03-49C2-8A5E-762CBFE70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350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F3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="" xmlns:a16="http://schemas.microsoft.com/office/drawing/2014/main" id="{57F0FC02-4B78-43F6-BC93-40E605910B3C}"/>
              </a:ext>
            </a:extLst>
          </p:cNvPr>
          <p:cNvGrpSpPr/>
          <p:nvPr/>
        </p:nvGrpSpPr>
        <p:grpSpPr>
          <a:xfrm>
            <a:off x="-74205" y="421561"/>
            <a:ext cx="4173567" cy="1308127"/>
            <a:chOff x="-74205" y="421561"/>
            <a:chExt cx="4173567" cy="1308127"/>
          </a:xfrm>
        </p:grpSpPr>
        <p:sp>
          <p:nvSpPr>
            <p:cNvPr id="34" name="TextBox 33">
              <a:extLst>
                <a:ext uri="{FF2B5EF4-FFF2-40B4-BE49-F238E27FC236}">
                  <a16:creationId xmlns="" xmlns:a16="http://schemas.microsoft.com/office/drawing/2014/main" id="{5654BEB4-BA2D-40B3-AFFA-B3BB6667CACD}"/>
                </a:ext>
              </a:extLst>
            </p:cNvPr>
            <p:cNvSpPr txBox="1"/>
            <p:nvPr/>
          </p:nvSpPr>
          <p:spPr>
            <a:xfrm>
              <a:off x="-74205" y="421561"/>
              <a:ext cx="404271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6000" b="1" dirty="0">
                  <a:solidFill>
                    <a:srgbClr val="505160"/>
                  </a:solidFill>
                </a:rPr>
                <a:t>БЮДЖЕТ</a:t>
              </a:r>
              <a:endParaRPr lang="ro-RO" sz="6000" b="1" dirty="0">
                <a:solidFill>
                  <a:srgbClr val="505160"/>
                </a:solidFill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="" xmlns:a16="http://schemas.microsoft.com/office/drawing/2014/main" id="{A5EF0CB7-AA43-4465-AB37-EA21A3F50186}"/>
                </a:ext>
              </a:extLst>
            </p:cNvPr>
            <p:cNvSpPr txBox="1"/>
            <p:nvPr/>
          </p:nvSpPr>
          <p:spPr>
            <a:xfrm>
              <a:off x="1180902" y="1083357"/>
              <a:ext cx="291846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o-RO" sz="3200" b="1" dirty="0">
                  <a:solidFill>
                    <a:srgbClr val="505160"/>
                  </a:solidFill>
                </a:rPr>
                <a:t> </a:t>
              </a:r>
              <a:r>
                <a:rPr lang="ru-RU" sz="3600" b="1" i="1" dirty="0">
                  <a:solidFill>
                    <a:srgbClr val="505160"/>
                  </a:solidFill>
                </a:rPr>
                <a:t>проект</a:t>
              </a:r>
              <a:endParaRPr lang="ro-RO" sz="3600" b="1" i="1" dirty="0">
                <a:solidFill>
                  <a:srgbClr val="505160"/>
                </a:solidFill>
              </a:endParaRP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="" xmlns:a16="http://schemas.microsoft.com/office/drawing/2014/main" id="{91853BF7-3EF5-47BB-AD57-E929AA428689}"/>
                </a:ext>
              </a:extLst>
            </p:cNvPr>
            <p:cNvCxnSpPr>
              <a:cxnSpLocks/>
            </p:cNvCxnSpPr>
            <p:nvPr/>
          </p:nvCxnSpPr>
          <p:spPr>
            <a:xfrm>
              <a:off x="3604260" y="666750"/>
              <a:ext cx="0" cy="902968"/>
            </a:xfrm>
            <a:prstGeom prst="line">
              <a:avLst/>
            </a:prstGeom>
            <a:ln w="12700">
              <a:solidFill>
                <a:srgbClr val="5051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2" name="Chart 11">
            <a:extLst>
              <a:ext uri="{FF2B5EF4-FFF2-40B4-BE49-F238E27FC236}">
                <a16:creationId xmlns="" xmlns:a16="http://schemas.microsoft.com/office/drawing/2014/main" id="{F94A947A-0D44-4027-A16E-08A81B395CC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47369436"/>
              </p:ext>
            </p:extLst>
          </p:nvPr>
        </p:nvGraphicFramePr>
        <p:xfrm>
          <a:off x="57627" y="4569379"/>
          <a:ext cx="6600712" cy="15604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6" name="Straight Connector 5">
            <a:extLst>
              <a:ext uri="{FF2B5EF4-FFF2-40B4-BE49-F238E27FC236}">
                <a16:creationId xmlns="" xmlns:a16="http://schemas.microsoft.com/office/drawing/2014/main" id="{D9422A7A-B98D-4F2D-8923-29AACFAE63D0}"/>
              </a:ext>
            </a:extLst>
          </p:cNvPr>
          <p:cNvCxnSpPr>
            <a:cxnSpLocks/>
          </p:cNvCxnSpPr>
          <p:nvPr/>
        </p:nvCxnSpPr>
        <p:spPr>
          <a:xfrm>
            <a:off x="-10960" y="4116044"/>
            <a:ext cx="6858000" cy="0"/>
          </a:xfrm>
          <a:prstGeom prst="line">
            <a:avLst/>
          </a:prstGeom>
          <a:ln w="38100">
            <a:solidFill>
              <a:srgbClr val="6882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="" xmlns:a16="http://schemas.microsoft.com/office/drawing/2014/main" id="{5162E6CF-AAD1-4DDC-97ED-EB74FCE4C531}"/>
              </a:ext>
            </a:extLst>
          </p:cNvPr>
          <p:cNvSpPr txBox="1"/>
          <p:nvPr/>
        </p:nvSpPr>
        <p:spPr>
          <a:xfrm>
            <a:off x="-1262" y="4068880"/>
            <a:ext cx="6858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700" b="1" dirty="0">
                <a:solidFill>
                  <a:srgbClr val="505160"/>
                </a:solidFill>
              </a:rPr>
              <a:t>Доходы</a:t>
            </a:r>
            <a:r>
              <a:rPr lang="ro-RO" sz="2700" b="1" dirty="0">
                <a:solidFill>
                  <a:srgbClr val="505160"/>
                </a:solidFill>
              </a:rPr>
              <a:t> </a:t>
            </a:r>
            <a:r>
              <a:rPr lang="ro-RO" sz="2700" b="1" dirty="0" smtClean="0">
                <a:solidFill>
                  <a:srgbClr val="505160"/>
                </a:solidFill>
              </a:rPr>
              <a:t>– </a:t>
            </a:r>
            <a:r>
              <a:rPr lang="ru-RU" sz="2700" b="1" dirty="0" smtClean="0">
                <a:solidFill>
                  <a:srgbClr val="505160"/>
                </a:solidFill>
              </a:rPr>
              <a:t>59215900</a:t>
            </a:r>
            <a:r>
              <a:rPr lang="en-US" sz="2700" b="1" dirty="0" smtClean="0">
                <a:solidFill>
                  <a:srgbClr val="505160"/>
                </a:solidFill>
              </a:rPr>
              <a:t> </a:t>
            </a:r>
            <a:r>
              <a:rPr lang="ru-RU" sz="2700" b="1" dirty="0">
                <a:solidFill>
                  <a:srgbClr val="505160"/>
                </a:solidFill>
              </a:rPr>
              <a:t>лей</a:t>
            </a:r>
            <a:endParaRPr lang="en-US" sz="2700" b="1" dirty="0">
              <a:solidFill>
                <a:srgbClr val="505160"/>
              </a:solidFill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="" xmlns:a16="http://schemas.microsoft.com/office/drawing/2014/main" id="{99B1BB20-E13E-40CF-A314-3A92B6E82BFC}"/>
              </a:ext>
            </a:extLst>
          </p:cNvPr>
          <p:cNvSpPr txBox="1"/>
          <p:nvPr/>
        </p:nvSpPr>
        <p:spPr>
          <a:xfrm>
            <a:off x="-10609" y="8212792"/>
            <a:ext cx="686896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700" b="1" dirty="0">
                <a:solidFill>
                  <a:srgbClr val="505160"/>
                </a:solidFill>
              </a:rPr>
              <a:t>Расходы</a:t>
            </a:r>
            <a:r>
              <a:rPr lang="ro-RO" sz="2700" b="1" dirty="0">
                <a:solidFill>
                  <a:srgbClr val="505160"/>
                </a:solidFill>
              </a:rPr>
              <a:t> - </a:t>
            </a:r>
            <a:r>
              <a:rPr lang="ru-RU" sz="2700" b="1" dirty="0" smtClean="0">
                <a:solidFill>
                  <a:srgbClr val="505160"/>
                </a:solidFill>
              </a:rPr>
              <a:t>59215900</a:t>
            </a:r>
            <a:r>
              <a:rPr lang="ro-RO" sz="2700" b="1" dirty="0" smtClean="0">
                <a:solidFill>
                  <a:srgbClr val="505160"/>
                </a:solidFill>
              </a:rPr>
              <a:t> </a:t>
            </a:r>
            <a:r>
              <a:rPr lang="ru-RU" sz="2700" b="1" dirty="0">
                <a:solidFill>
                  <a:srgbClr val="505160"/>
                </a:solidFill>
              </a:rPr>
              <a:t>лей</a:t>
            </a:r>
            <a:endParaRPr lang="en-US" sz="2700" b="1" dirty="0">
              <a:solidFill>
                <a:srgbClr val="505160"/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="" xmlns:a16="http://schemas.microsoft.com/office/drawing/2014/main" id="{7E9CCC7F-8FA5-4581-9555-5F29DF4F218C}"/>
              </a:ext>
            </a:extLst>
          </p:cNvPr>
          <p:cNvCxnSpPr>
            <a:cxnSpLocks/>
          </p:cNvCxnSpPr>
          <p:nvPr/>
        </p:nvCxnSpPr>
        <p:spPr>
          <a:xfrm>
            <a:off x="-5115" y="8258969"/>
            <a:ext cx="6858000" cy="0"/>
          </a:xfrm>
          <a:prstGeom prst="line">
            <a:avLst/>
          </a:prstGeom>
          <a:ln w="38100">
            <a:solidFill>
              <a:srgbClr val="6882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BF3371E5-50AA-4E1F-A352-EA66C25CE42D}"/>
              </a:ext>
            </a:extLst>
          </p:cNvPr>
          <p:cNvSpPr/>
          <p:nvPr/>
        </p:nvSpPr>
        <p:spPr>
          <a:xfrm>
            <a:off x="0" y="12994790"/>
            <a:ext cx="6858000" cy="721210"/>
          </a:xfrm>
          <a:prstGeom prst="rect">
            <a:avLst/>
          </a:prstGeom>
          <a:solidFill>
            <a:srgbClr val="6882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A0836D69-43D3-49CF-B55D-6654525F8516}"/>
              </a:ext>
            </a:extLst>
          </p:cNvPr>
          <p:cNvSpPr txBox="1"/>
          <p:nvPr/>
        </p:nvSpPr>
        <p:spPr>
          <a:xfrm>
            <a:off x="57627" y="13042916"/>
            <a:ext cx="67121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>
                <a:solidFill>
                  <a:schemeClr val="bg1"/>
                </a:solidFill>
              </a:rPr>
              <a:t>Выше приведенные данные подтверждают соблюдение </a:t>
            </a:r>
            <a:r>
              <a:rPr lang="ru-RU" sz="1200" dirty="0" err="1">
                <a:solidFill>
                  <a:schemeClr val="bg1"/>
                </a:solidFill>
              </a:rPr>
              <a:t>примэрией</a:t>
            </a:r>
            <a:r>
              <a:rPr lang="ru-RU" sz="1200" dirty="0">
                <a:solidFill>
                  <a:schemeClr val="bg1"/>
                </a:solidFill>
              </a:rPr>
              <a:t> своих обязательств быть открытой в отношении своих граждан. Данный материал подготовлен при содействии программы </a:t>
            </a:r>
            <a:r>
              <a:rPr lang="ru-RU" sz="1200" dirty="0" err="1">
                <a:solidFill>
                  <a:schemeClr val="bg1"/>
                </a:solidFill>
              </a:rPr>
              <a:t>Comunitatea</a:t>
            </a:r>
            <a:r>
              <a:rPr lang="ru-RU" sz="1200" dirty="0">
                <a:solidFill>
                  <a:schemeClr val="bg1"/>
                </a:solidFill>
              </a:rPr>
              <a:t> </a:t>
            </a:r>
            <a:r>
              <a:rPr lang="ru-RU" sz="1200" dirty="0" err="1">
                <a:solidFill>
                  <a:schemeClr val="bg1"/>
                </a:solidFill>
              </a:rPr>
              <a:t>Mea</a:t>
            </a:r>
            <a:r>
              <a:rPr lang="ru-RU" sz="1200" dirty="0">
                <a:solidFill>
                  <a:schemeClr val="bg1"/>
                </a:solidFill>
              </a:rPr>
              <a:t>, финансируемой Правительством США/USAID и внедряемой IREX</a:t>
            </a:r>
            <a:r>
              <a:rPr lang="en-US" sz="1200" dirty="0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="" xmlns:a16="http://schemas.microsoft.com/office/drawing/2014/main" id="{832CF45A-5990-4015-A2DC-6D288A91A7C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973" y="168071"/>
            <a:ext cx="1389111" cy="540364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="" xmlns:a16="http://schemas.microsoft.com/office/drawing/2014/main" id="{34ADBBF2-FF3F-4322-A0AC-6A160749C5A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1339" y="193744"/>
            <a:ext cx="1008928" cy="504464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10FD3701-DF61-4415-8EBC-CC503737BB84}"/>
              </a:ext>
            </a:extLst>
          </p:cNvPr>
          <p:cNvSpPr txBox="1"/>
          <p:nvPr/>
        </p:nvSpPr>
        <p:spPr>
          <a:xfrm>
            <a:off x="6292" y="6171345"/>
            <a:ext cx="684704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505160"/>
                </a:solidFill>
              </a:rPr>
              <a:t>Собственные доходы </a:t>
            </a:r>
            <a:endParaRPr lang="en-US" sz="2000" dirty="0">
              <a:solidFill>
                <a:srgbClr val="505160"/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="" xmlns:a16="http://schemas.microsoft.com/office/drawing/2014/main" id="{2731898B-C47F-46A8-9895-50EEE80E5553}"/>
              </a:ext>
            </a:extLst>
          </p:cNvPr>
          <p:cNvSpPr txBox="1"/>
          <p:nvPr/>
        </p:nvSpPr>
        <p:spPr>
          <a:xfrm>
            <a:off x="2577061" y="187969"/>
            <a:ext cx="4209501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50" b="1" dirty="0">
                <a:solidFill>
                  <a:srgbClr val="505160"/>
                </a:solidFill>
              </a:rPr>
              <a:t>Примэрия</a:t>
            </a:r>
            <a:r>
              <a:rPr lang="en-US" sz="2250" b="1" dirty="0">
                <a:solidFill>
                  <a:srgbClr val="505160"/>
                </a:solidFill>
              </a:rPr>
              <a:t> </a:t>
            </a:r>
            <a:r>
              <a:rPr lang="ro-RO" sz="2250" b="1" dirty="0">
                <a:solidFill>
                  <a:srgbClr val="505160"/>
                </a:solidFill>
              </a:rPr>
              <a:t>...</a:t>
            </a:r>
            <a:endParaRPr lang="en-US" sz="2250" b="1" dirty="0">
              <a:solidFill>
                <a:srgbClr val="505160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95A27EEE-58D8-4329-A3C8-FD0BBEF4A1DD}"/>
              </a:ext>
            </a:extLst>
          </p:cNvPr>
          <p:cNvSpPr txBox="1"/>
          <p:nvPr/>
        </p:nvSpPr>
        <p:spPr>
          <a:xfrm>
            <a:off x="137295" y="1650314"/>
            <a:ext cx="6550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solidFill>
                  <a:srgbClr val="505160"/>
                </a:solidFill>
              </a:rPr>
              <a:t>Уважаемые граждане, предлагаем вашему вниманию проект бюджета на 202</a:t>
            </a:r>
            <a:r>
              <a:rPr lang="ro-RO" sz="2000">
                <a:solidFill>
                  <a:srgbClr val="505160"/>
                </a:solidFill>
              </a:rPr>
              <a:t>4</a:t>
            </a:r>
            <a:r>
              <a:rPr lang="ru-RU" sz="2000">
                <a:solidFill>
                  <a:srgbClr val="505160"/>
                </a:solidFill>
              </a:rPr>
              <a:t> </a:t>
            </a:r>
            <a:r>
              <a:rPr lang="ru-RU" sz="2000" dirty="0">
                <a:solidFill>
                  <a:srgbClr val="505160"/>
                </a:solidFill>
              </a:rPr>
              <a:t>год.</a:t>
            </a:r>
            <a:endParaRPr lang="ro-RO" sz="2000" dirty="0">
              <a:solidFill>
                <a:srgbClr val="505160"/>
              </a:solidFill>
            </a:endParaRPr>
          </a:p>
          <a:p>
            <a:pPr algn="just"/>
            <a:endParaRPr lang="ro-RO" sz="1000" dirty="0">
              <a:solidFill>
                <a:srgbClr val="505160"/>
              </a:solidFill>
            </a:endParaRPr>
          </a:p>
          <a:p>
            <a:pPr algn="just"/>
            <a:r>
              <a:rPr lang="ru-RU" sz="2000" dirty="0">
                <a:solidFill>
                  <a:srgbClr val="505160"/>
                </a:solidFill>
              </a:rPr>
              <a:t>Из данных, представленных ниже, Вы можете узнать, какое количество финансовых средств мы планируем собрать и источники получения этих средств, а также на какие цели эти ресурсы будут потрачены в следующем году.</a:t>
            </a:r>
            <a:endParaRPr lang="ro-RO" sz="2000" dirty="0">
              <a:solidFill>
                <a:srgbClr val="505160"/>
              </a:solidFill>
            </a:endParaRPr>
          </a:p>
        </p:txBody>
      </p:sp>
      <p:graphicFrame>
        <p:nvGraphicFramePr>
          <p:cNvPr id="16" name="Chart 15">
            <a:extLst>
              <a:ext uri="{FF2B5EF4-FFF2-40B4-BE49-F238E27FC236}">
                <a16:creationId xmlns="" xmlns:a16="http://schemas.microsoft.com/office/drawing/2014/main" id="{12A40B30-F74B-4030-B03E-DBC031C8006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08458711"/>
              </p:ext>
            </p:extLst>
          </p:nvPr>
        </p:nvGraphicFramePr>
        <p:xfrm>
          <a:off x="57627" y="6320382"/>
          <a:ext cx="6630390" cy="1908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4" name="Chart 23">
            <a:extLst>
              <a:ext uri="{FF2B5EF4-FFF2-40B4-BE49-F238E27FC236}">
                <a16:creationId xmlns="" xmlns:a16="http://schemas.microsoft.com/office/drawing/2014/main" id="{F9EFA925-4D9D-4FCC-B2B7-29871F02B95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75848838"/>
              </p:ext>
            </p:extLst>
          </p:nvPr>
        </p:nvGraphicFramePr>
        <p:xfrm>
          <a:off x="-10961" y="8591108"/>
          <a:ext cx="6669300" cy="45552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F908862E-A393-470D-9494-E4EF7DB1F491}"/>
              </a:ext>
            </a:extLst>
          </p:cNvPr>
          <p:cNvSpPr txBox="1"/>
          <p:nvPr/>
        </p:nvSpPr>
        <p:spPr>
          <a:xfrm>
            <a:off x="-5032199" y="-121841"/>
            <a:ext cx="287689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Palitra</a:t>
            </a:r>
            <a:r>
              <a:rPr lang="en-US" dirty="0"/>
              <a:t> de </a:t>
            </a:r>
            <a:r>
              <a:rPr lang="en-US" dirty="0" err="1"/>
              <a:t>culori</a:t>
            </a:r>
            <a:r>
              <a:rPr lang="en-US" dirty="0"/>
              <a:t> </a:t>
            </a:r>
            <a:r>
              <a:rPr lang="en-US" dirty="0" err="1"/>
              <a:t>compatibile</a:t>
            </a:r>
            <a:endParaRPr lang="ru-RU" dirty="0"/>
          </a:p>
          <a:p>
            <a:endParaRPr lang="en-US" dirty="0"/>
          </a:p>
          <a:p>
            <a:r>
              <a:rPr lang="ru-RU" dirty="0"/>
              <a:t>#505160 грозовая туча</a:t>
            </a:r>
          </a:p>
          <a:p>
            <a:endParaRPr lang="en-US" dirty="0"/>
          </a:p>
          <a:p>
            <a:r>
              <a:rPr lang="ru-RU" dirty="0"/>
              <a:t>#68829E водопад</a:t>
            </a:r>
          </a:p>
          <a:p>
            <a:endParaRPr lang="en-US" dirty="0"/>
          </a:p>
          <a:p>
            <a:r>
              <a:rPr lang="ru-RU" dirty="0"/>
              <a:t>#AEBD38 мох</a:t>
            </a:r>
          </a:p>
          <a:p>
            <a:endParaRPr lang="en-US" dirty="0"/>
          </a:p>
          <a:p>
            <a:r>
              <a:rPr lang="ru-RU" dirty="0"/>
              <a:t>#598234 луг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4FA19CF5-0294-4C52-A71D-C93D3665789F}"/>
              </a:ext>
            </a:extLst>
          </p:cNvPr>
          <p:cNvSpPr/>
          <p:nvPr/>
        </p:nvSpPr>
        <p:spPr>
          <a:xfrm>
            <a:off x="-5951123" y="472234"/>
            <a:ext cx="609600" cy="279400"/>
          </a:xfrm>
          <a:prstGeom prst="rect">
            <a:avLst/>
          </a:prstGeom>
          <a:solidFill>
            <a:srgbClr val="5051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="" xmlns:a16="http://schemas.microsoft.com/office/drawing/2014/main" id="{F34FD92F-EA46-4C03-AFBB-99F5740B4BE3}"/>
              </a:ext>
            </a:extLst>
          </p:cNvPr>
          <p:cNvSpPr/>
          <p:nvPr/>
        </p:nvSpPr>
        <p:spPr>
          <a:xfrm>
            <a:off x="-5951123" y="1031120"/>
            <a:ext cx="609600" cy="279400"/>
          </a:xfrm>
          <a:prstGeom prst="rect">
            <a:avLst/>
          </a:prstGeom>
          <a:solidFill>
            <a:srgbClr val="6882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="" xmlns:a16="http://schemas.microsoft.com/office/drawing/2014/main" id="{138CE8FD-C553-489E-9166-49B808246C48}"/>
              </a:ext>
            </a:extLst>
          </p:cNvPr>
          <p:cNvSpPr/>
          <p:nvPr/>
        </p:nvSpPr>
        <p:spPr>
          <a:xfrm>
            <a:off x="-5951123" y="1556325"/>
            <a:ext cx="609600" cy="279400"/>
          </a:xfrm>
          <a:prstGeom prst="rect">
            <a:avLst/>
          </a:prstGeom>
          <a:solidFill>
            <a:srgbClr val="AEBD3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="" xmlns:a16="http://schemas.microsoft.com/office/drawing/2014/main" id="{B3594C11-C1E8-4151-B1D1-19C84561C986}"/>
              </a:ext>
            </a:extLst>
          </p:cNvPr>
          <p:cNvSpPr/>
          <p:nvPr/>
        </p:nvSpPr>
        <p:spPr>
          <a:xfrm>
            <a:off x="-5913023" y="2081530"/>
            <a:ext cx="609600" cy="279400"/>
          </a:xfrm>
          <a:prstGeom prst="rect">
            <a:avLst/>
          </a:prstGeom>
          <a:solidFill>
            <a:srgbClr val="59823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41">
            <a:extLst>
              <a:ext uri="{FF2B5EF4-FFF2-40B4-BE49-F238E27FC236}">
                <a16:creationId xmlns="" xmlns:a16="http://schemas.microsoft.com/office/drawing/2014/main" id="{4764BFE7-9A1D-BDF3-5647-AD89E22030EC}"/>
              </a:ext>
            </a:extLst>
          </p:cNvPr>
          <p:cNvSpPr txBox="1"/>
          <p:nvPr/>
        </p:nvSpPr>
        <p:spPr>
          <a:xfrm>
            <a:off x="3478268" y="538220"/>
            <a:ext cx="2782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solidFill>
                  <a:srgbClr val="505160"/>
                </a:solidFill>
              </a:rPr>
              <a:t>202</a:t>
            </a:r>
            <a:r>
              <a:rPr lang="ro-RO" sz="7200" b="1" dirty="0">
                <a:solidFill>
                  <a:srgbClr val="505160"/>
                </a:solidFill>
              </a:rPr>
              <a:t>4</a:t>
            </a:r>
            <a:endParaRPr lang="en-US" sz="7200" b="1" dirty="0">
              <a:solidFill>
                <a:srgbClr val="5051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7218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2B5164B8666ED4AAB5492EB956AF6B4" ma:contentTypeVersion="14" ma:contentTypeDescription="Create a new document." ma:contentTypeScope="" ma:versionID="c2d06b01c74a50102086f36132c5474d">
  <xsd:schema xmlns:xsd="http://www.w3.org/2001/XMLSchema" xmlns:xs="http://www.w3.org/2001/XMLSchema" xmlns:p="http://schemas.microsoft.com/office/2006/metadata/properties" xmlns:ns2="b1ab6054-a176-4ab1-9e56-4e1137626e20" xmlns:ns3="46513052-56f4-4d73-91d7-7f9cbe3eb045" targetNamespace="http://schemas.microsoft.com/office/2006/metadata/properties" ma:root="true" ma:fieldsID="52385978d1abe9237b1c288841ca5876" ns2:_="" ns3:_="">
    <xsd:import namespace="b1ab6054-a176-4ab1-9e56-4e1137626e20"/>
    <xsd:import namespace="46513052-56f4-4d73-91d7-7f9cbe3eb045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ab6054-a176-4ab1-9e56-4e1137626e20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Image Tags" ma:readOnly="false" ma:fieldId="{5cf76f15-5ced-4ddc-b409-7134ff3c332f}" ma:taxonomyMulti="true" ma:sspId="fe952b0e-87b1-4651-bd97-4ae9bbb31ca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513052-56f4-4d73-91d7-7f9cbe3eb045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cbce7180-c928-4171-8bcf-7f5c6d035058}" ma:internalName="TaxCatchAll" ma:showField="CatchAllData" ma:web="46513052-56f4-4d73-91d7-7f9cbe3eb04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6513052-56f4-4d73-91d7-7f9cbe3eb045" xsi:nil="true"/>
    <lcf76f155ced4ddcb4097134ff3c332f xmlns="b1ab6054-a176-4ab1-9e56-4e1137626e20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EEE6AB7-C282-4A88-A97D-D1F4744B9B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1ab6054-a176-4ab1-9e56-4e1137626e20"/>
    <ds:schemaRef ds:uri="46513052-56f4-4d73-91d7-7f9cbe3eb04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F1CD030-7D40-4D24-A011-6C5EA4090C5E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46513052-56f4-4d73-91d7-7f9cbe3eb045"/>
    <ds:schemaRef ds:uri="b1ab6054-a176-4ab1-9e56-4e1137626e20"/>
  </ds:schemaRefs>
</ds:datastoreItem>
</file>

<file path=customXml/itemProps3.xml><?xml version="1.0" encoding="utf-8"?>
<ds:datastoreItem xmlns:ds="http://schemas.openxmlformats.org/officeDocument/2006/customXml" ds:itemID="{7C07BD5F-E2A9-4463-BCD9-C97378C079A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4292</TotalTime>
  <Words>115</Words>
  <Application>Microsoft Office PowerPoint</Application>
  <PresentationFormat>Произвольный</PresentationFormat>
  <Paragraphs>21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Igor Mironiuc</dc:creator>
  <cp:lastModifiedBy>Пользователь Windows</cp:lastModifiedBy>
  <cp:revision>134</cp:revision>
  <dcterms:created xsi:type="dcterms:W3CDTF">2020-06-05T11:53:01Z</dcterms:created>
  <dcterms:modified xsi:type="dcterms:W3CDTF">2023-11-14T12:11:23Z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0x01010012B5164B8666ED4AAB5492EB956AF6B4</vt:lpwstr>
  </property>
</Properties>
</file>